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92" y="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26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2952724"/>
            <a:ext cx="2993390" cy="1688464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2600" b="1" spc="-5" dirty="0">
                <a:solidFill>
                  <a:srgbClr val="EF3D3D"/>
                </a:solidFill>
                <a:latin typeface="Verdana"/>
                <a:cs typeface="Verdana"/>
              </a:rPr>
              <a:t>Spain</a:t>
            </a:r>
            <a:endParaRPr sz="2600">
              <a:solidFill>
                <a:srgbClr val="EF3D3D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39700"/>
              </a:lnSpc>
              <a:spcBef>
                <a:spcPts val="10"/>
              </a:spcBef>
            </a:pPr>
            <a:r>
              <a:rPr sz="2600" b="1" spc="-5" dirty="0">
                <a:solidFill>
                  <a:srgbClr val="EF3D3D"/>
                </a:solidFill>
                <a:latin typeface="Verdana"/>
                <a:cs typeface="Verdana"/>
              </a:rPr>
              <a:t>State </a:t>
            </a:r>
            <a:r>
              <a:rPr sz="2600" b="1" spc="-10" dirty="0">
                <a:solidFill>
                  <a:srgbClr val="EF3D3D"/>
                </a:solidFill>
                <a:latin typeface="Verdana"/>
                <a:cs typeface="Verdana"/>
              </a:rPr>
              <a:t>of </a:t>
            </a:r>
            <a:r>
              <a:rPr sz="2600" b="1" spc="-5" dirty="0">
                <a:solidFill>
                  <a:srgbClr val="EF3D3D"/>
                </a:solidFill>
                <a:latin typeface="Verdana"/>
                <a:cs typeface="Verdana"/>
              </a:rPr>
              <a:t>Alarm:  Labor</a:t>
            </a:r>
            <a:r>
              <a:rPr sz="2600" b="1" spc="-85" dirty="0">
                <a:solidFill>
                  <a:srgbClr val="EF3D3D"/>
                </a:solidFill>
                <a:latin typeface="Verdana"/>
                <a:cs typeface="Verdana"/>
              </a:rPr>
              <a:t> </a:t>
            </a:r>
            <a:r>
              <a:rPr sz="2600" b="1" dirty="0">
                <a:solidFill>
                  <a:srgbClr val="EF3D3D"/>
                </a:solidFill>
                <a:latin typeface="Verdana"/>
                <a:cs typeface="Verdana"/>
              </a:rPr>
              <a:t>measures</a:t>
            </a:r>
            <a:endParaRPr sz="2600">
              <a:solidFill>
                <a:srgbClr val="EF3D3D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5536" y="4772025"/>
            <a:ext cx="2513965" cy="69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Look-through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chart</a:t>
            </a:r>
            <a:endParaRPr sz="200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  <a:spcBef>
                <a:spcPts val="1225"/>
              </a:spcBef>
            </a:pPr>
            <a:r>
              <a:rPr sz="1400" dirty="0">
                <a:latin typeface="Verdana"/>
                <a:cs typeface="Verdana"/>
              </a:rPr>
              <a:t>March </a:t>
            </a:r>
            <a:r>
              <a:rPr sz="1400" spc="-5" dirty="0">
                <a:latin typeface="Verdana"/>
                <a:cs typeface="Verdana"/>
              </a:rPr>
              <a:t>18</a:t>
            </a:r>
            <a:r>
              <a:rPr sz="1350" spc="-7" baseline="30864" dirty="0">
                <a:latin typeface="Verdana"/>
                <a:cs typeface="Verdana"/>
              </a:rPr>
              <a:t>th</a:t>
            </a:r>
            <a:r>
              <a:rPr sz="1400" spc="-5" dirty="0">
                <a:latin typeface="Verdana"/>
                <a:cs typeface="Verdana"/>
              </a:rPr>
              <a:t>,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2020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80379" y="2886456"/>
            <a:ext cx="4500245" cy="2761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" y="35169"/>
            <a:ext cx="1942349" cy="10433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65350" y="796798"/>
            <a:ext cx="6380480" cy="465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LOOK-THROUGH CHART TEMPORARY SUSPENSION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OF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EMPLOYMENT</a:t>
            </a:r>
            <a:r>
              <a:rPr sz="1100" b="1" u="heavy" spc="3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CONTRACTS</a:t>
            </a:r>
            <a:endParaRPr sz="11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  <a:spcBef>
                <a:spcPts val="820"/>
              </a:spcBef>
            </a:pPr>
            <a:r>
              <a:rPr sz="1100" spc="-5" dirty="0">
                <a:latin typeface="Verdana"/>
                <a:cs typeface="Verdana"/>
              </a:rPr>
              <a:t>(“</a:t>
            </a:r>
            <a:r>
              <a:rPr sz="1100" b="1" i="1" spc="-5" dirty="0">
                <a:latin typeface="Verdana"/>
                <a:cs typeface="Verdana"/>
              </a:rPr>
              <a:t>Expediente </a:t>
            </a:r>
            <a:r>
              <a:rPr sz="1100" b="1" i="1" dirty="0">
                <a:latin typeface="Verdana"/>
                <a:cs typeface="Verdana"/>
              </a:rPr>
              <a:t>de </a:t>
            </a:r>
            <a:r>
              <a:rPr sz="1100" b="1" i="1" spc="-5" dirty="0">
                <a:latin typeface="Verdana"/>
                <a:cs typeface="Verdana"/>
              </a:rPr>
              <a:t>Regulación </a:t>
            </a:r>
            <a:r>
              <a:rPr sz="1100" b="1" i="1" dirty="0">
                <a:latin typeface="Verdana"/>
                <a:cs typeface="Verdana"/>
              </a:rPr>
              <a:t>Temporal de </a:t>
            </a:r>
            <a:r>
              <a:rPr sz="1100" b="1" i="1" spc="-5" dirty="0">
                <a:latin typeface="Verdana"/>
                <a:cs typeface="Verdana"/>
              </a:rPr>
              <a:t>Empleo</a:t>
            </a:r>
            <a:r>
              <a:rPr sz="1100" spc="-5" dirty="0">
                <a:latin typeface="Verdana"/>
                <a:cs typeface="Verdana"/>
              </a:rPr>
              <a:t>” </a:t>
            </a:r>
            <a:r>
              <a:rPr sz="1100" dirty="0">
                <a:latin typeface="Verdana"/>
                <a:cs typeface="Verdana"/>
              </a:rPr>
              <a:t>or</a:t>
            </a:r>
            <a:r>
              <a:rPr sz="1100" spc="-40" dirty="0">
                <a:latin typeface="Verdana"/>
                <a:cs typeface="Verdana"/>
              </a:rPr>
              <a:t> </a:t>
            </a:r>
            <a:r>
              <a:rPr sz="1100" spc="-5" dirty="0">
                <a:latin typeface="Verdana"/>
                <a:cs typeface="Verdana"/>
              </a:rPr>
              <a:t>“</a:t>
            </a:r>
            <a:r>
              <a:rPr sz="1100" b="1" spc="-5" dirty="0">
                <a:latin typeface="Verdana"/>
                <a:cs typeface="Verdana"/>
              </a:rPr>
              <a:t>ERTE</a:t>
            </a:r>
            <a:r>
              <a:rPr sz="1100" spc="-5" dirty="0">
                <a:latin typeface="Verdana"/>
                <a:cs typeface="Verdana"/>
              </a:rPr>
              <a:t>”)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1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99154"/>
              </p:ext>
            </p:extLst>
          </p:nvPr>
        </p:nvGraphicFramePr>
        <p:xfrm>
          <a:off x="624840" y="1536522"/>
          <a:ext cx="9444990" cy="501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75565" marR="7937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 &amp; articles 31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following of  Royal Decree 1483/2012 &amp; articles 22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to 28 of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Decree Law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solidFill>
                      <a:srgbClr val="EF3D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OBJECTIVE CAUSES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44145" marR="137160" indent="-1270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ET + arts.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16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ff. of Royal Decree  1483/2012 &amp; arts.23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25 to 28 of Royal Decree-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Law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83">
                <a:tc rowSpan="6">
                  <a:txBody>
                    <a:bodyPr/>
                    <a:lstStyle/>
                    <a:p>
                      <a:pPr marL="4083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4769" indent="-230504">
                        <a:lnSpc>
                          <a:spcPct val="115999"/>
                        </a:lnSpc>
                        <a:spcBef>
                          <a:spcPts val="160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or  cancellation of</a:t>
                      </a:r>
                      <a:r>
                        <a:rPr sz="1000" spc="-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activities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66675" marR="60960" algn="just">
                        <a:lnSpc>
                          <a:spcPct val="116399"/>
                        </a:lnSpc>
                        <a:spcBef>
                          <a:spcPts val="459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That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(i)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seriously impede the  continuation of the ordinary  development of the company’s  activity, (ii) contagion of the  workforce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 (iii)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adoption of  preventive isolation measures  decreed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by 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Health  Authority.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Economic,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technical,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organizational and production</a:t>
                      </a:r>
                      <a:r>
                        <a:rPr sz="1000" spc="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4769" indent="-230504">
                        <a:lnSpc>
                          <a:spcPct val="117000"/>
                        </a:lnSpc>
                        <a:spcBef>
                          <a:spcPts val="150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  <a:tab pos="1181735" algn="l"/>
                          <a:tab pos="185483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temporary	closure 	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public</a:t>
                      </a:r>
                      <a:r>
                        <a:rPr sz="1000" spc="-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premises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4135" indent="-230504">
                        <a:lnSpc>
                          <a:spcPct val="117000"/>
                        </a:lnSpc>
                        <a:spcBef>
                          <a:spcPts val="150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  <a:tab pos="10718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public 	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transportation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restrictions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2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2865" indent="-230504">
                        <a:lnSpc>
                          <a:spcPct val="116199"/>
                        </a:lnSpc>
                        <a:spcBef>
                          <a:spcPts val="170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  <a:tab pos="1311275" algn="l"/>
                          <a:tab pos="1771014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restrictions	on 	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mobility of</a:t>
                      </a:r>
                      <a:r>
                        <a:rPr sz="1000" spc="-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goods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2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2230" indent="-230504" algn="just">
                        <a:lnSpc>
                          <a:spcPct val="116500"/>
                        </a:lnSpc>
                        <a:spcBef>
                          <a:spcPts val="155"/>
                        </a:spcBef>
                        <a:buFont typeface="Symbol"/>
                        <a:buChar char=""/>
                        <a:tabLst>
                          <a:tab pos="29908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restricciones de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movilidad de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mercancías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8450" indent="-231140">
                        <a:lnSpc>
                          <a:spcPct val="100000"/>
                        </a:lnSpc>
                        <a:spcBef>
                          <a:spcPts val="365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</a:tabLst>
                      </a:pP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lack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supply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8506"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Proceeding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9720" marR="64769" indent="-231775" algn="just">
                        <a:lnSpc>
                          <a:spcPct val="117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employees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concerned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or,</a:t>
                      </a:r>
                      <a:r>
                        <a:rPr sz="1000" spc="-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where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they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exist, to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employees’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representatives.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0960" indent="-231775" algn="just">
                        <a:lnSpc>
                          <a:spcPct val="116700"/>
                        </a:lnSpc>
                        <a:spcBef>
                          <a:spcPts val="595"/>
                        </a:spcBef>
                        <a:buAutoNum type="arabicPeriod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to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Labour Authority. The Labour  Authority may request a report from the Labour and Social  Security Inspectorate, which must be issued within a 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non-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renewable period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745" marR="62230" indent="-304800" algn="just">
                        <a:lnSpc>
                          <a:spcPct val="117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of the intention to initiate the ERTE 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employees/ employees' representatives.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3500" indent="-304800" algn="just">
                        <a:lnSpc>
                          <a:spcPct val="116500"/>
                        </a:lnSpc>
                        <a:spcBef>
                          <a:spcPts val="595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Establishment of the special negotiating body within 7  days and on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basis 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criteria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Article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41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Employees' Statute, with the exception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case  where there are 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employees’ representatives.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that  case, the representative committee 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shall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</a:t>
                      </a:r>
                      <a:r>
                        <a:rPr sz="1000" spc="2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composed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>
              <a:solidFill>
                <a:srgbClr val="EF3D3D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872568"/>
              </p:ext>
            </p:extLst>
          </p:nvPr>
        </p:nvGraphicFramePr>
        <p:xfrm>
          <a:off x="624840" y="823214"/>
          <a:ext cx="9446259" cy="5738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3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81915" marR="7937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 &amp; articles 31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following of  Royal Decree 1483/2012 &amp; articles 22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to 28 of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Decree Law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OBJECTIVE CAUSES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44145" marR="138430" indent="-1270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ET + arts.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16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ff. of Royal Decree  1483/2012 &amp; arts.23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25 to 28 of Royal Decree-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Law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3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9720" indent="-232410" algn="just">
                        <a:lnSpc>
                          <a:spcPts val="1160"/>
                        </a:lnSpc>
                        <a:buAutoNum type="arabicPeriod" startAt="3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 Report from the Labour Authority within 5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days</a:t>
                      </a:r>
                      <a:r>
                        <a:rPr sz="1000" spc="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regarding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algn="just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existence of force majeure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(can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</a:t>
                      </a:r>
                      <a:r>
                        <a:rPr sz="1000" spc="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extended).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2865" indent="-231775" algn="just">
                        <a:lnSpc>
                          <a:spcPct val="116599"/>
                        </a:lnSpc>
                        <a:spcBef>
                          <a:spcPts val="605"/>
                        </a:spcBef>
                        <a:buAutoNum type="arabicPeriod" startAt="4"/>
                        <a:tabLst>
                          <a:tab pos="300355" algn="l"/>
                        </a:tabLst>
                      </a:pP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Labor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Authority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considers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existence of force  majeure,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Company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may adopt the corresponding  measures.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6675" indent="-231775" algn="just">
                        <a:lnSpc>
                          <a:spcPct val="116500"/>
                        </a:lnSpc>
                        <a:spcBef>
                          <a:spcPts val="595"/>
                        </a:spcBef>
                        <a:buAutoNum type="arabicPeriod" startAt="4"/>
                        <a:tabLst>
                          <a:tab pos="300355" algn="l"/>
                        </a:tabLst>
                      </a:pP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Labor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Authority considers that the causes do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not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exist, the ERTE procedure may be resorted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 objective  reasons.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 algn="just">
                        <a:lnSpc>
                          <a:spcPts val="1160"/>
                        </a:lnSpc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most</a:t>
                      </a:r>
                      <a:r>
                        <a:rPr sz="1000" spc="-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representative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trade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unions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1000" spc="-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-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sector</a:t>
                      </a:r>
                      <a:r>
                        <a:rPr sz="1000" spc="-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algn="just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which the company belongs and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shall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 entitled to</a:t>
                      </a:r>
                      <a:r>
                        <a:rPr sz="1000" spc="3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4769" algn="just">
                        <a:lnSpc>
                          <a:spcPct val="115999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part of the negotiating committee for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applicable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collective</a:t>
                      </a:r>
                      <a:r>
                        <a:rPr sz="1000" spc="-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agreement.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3500" algn="just">
                        <a:lnSpc>
                          <a:spcPct val="116300"/>
                        </a:lnSpc>
                        <a:spcBef>
                          <a:spcPts val="61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committee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shall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 made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up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person from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each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unions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that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meet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these requirements, with  decisions being taken by the corresponding  representative</a:t>
                      </a:r>
                      <a:r>
                        <a:rPr sz="1000" spc="-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majorities.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3500" algn="just">
                        <a:lnSpc>
                          <a:spcPct val="116500"/>
                        </a:lnSpc>
                        <a:spcBef>
                          <a:spcPts val="605"/>
                        </a:spcBef>
                      </a:pP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representation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not formed,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committee will  be made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up 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three employees from the company  itself, elected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accordance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with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provisions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 Article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41.4 of the Employees' Statute.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must be  constituted within a maximum period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000" spc="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5405" indent="-304800" algn="just">
                        <a:lnSpc>
                          <a:spcPct val="115999"/>
                        </a:lnSpc>
                        <a:spcBef>
                          <a:spcPts val="600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of the opening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consultation  period to the special negotiating</a:t>
                      </a:r>
                      <a:r>
                        <a:rPr sz="1000" spc="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body.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2230" indent="-304800" algn="just">
                        <a:lnSpc>
                          <a:spcPct val="116500"/>
                        </a:lnSpc>
                        <a:spcBef>
                          <a:spcPts val="605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to the Labour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Authority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start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 the consultation period. The Labour Authority may  request a report from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Labour and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Social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Security  Inspectorate,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which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must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</a:t>
                      </a:r>
                      <a:r>
                        <a:rPr sz="1000" spc="-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provided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within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period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seven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days, which cannot be</a:t>
                      </a:r>
                      <a:r>
                        <a:rPr sz="1000" spc="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extended.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3380" indent="-305435" algn="just">
                        <a:lnSpc>
                          <a:spcPct val="100000"/>
                        </a:lnSpc>
                        <a:spcBef>
                          <a:spcPts val="795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Consultation period: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maximum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2230" indent="-304800" algn="just">
                        <a:lnSpc>
                          <a:spcPct val="116500"/>
                        </a:lnSpc>
                        <a:spcBef>
                          <a:spcPts val="605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Labour Authority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employees/representatives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end of the  consultation period and the result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same.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70665"/>
              </p:ext>
            </p:extLst>
          </p:nvPr>
        </p:nvGraphicFramePr>
        <p:xfrm>
          <a:off x="624840" y="823214"/>
          <a:ext cx="9444355" cy="5494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75565" marR="7937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 &amp; articles 31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following of  Royal Decree 1483/2012 &amp; articles 22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to 28 of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Decree Law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OBJECTIVE CAUSES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44145" marR="137160" indent="-1270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ET + arts.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16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ff. of Royal Decree  1483/2012 &amp; arts.23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25 to 28 of Royal Decree-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Law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  <a:tabLst>
                          <a:tab pos="37274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7.	Adoption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corresponding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measures.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7121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Documentation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9720" marR="64135" indent="-231775" algn="just">
                        <a:lnSpc>
                          <a:spcPct val="115999"/>
                        </a:lnSpc>
                        <a:spcBef>
                          <a:spcPts val="475"/>
                        </a:spcBef>
                        <a:buAutoNum type="arabicPeriod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Forms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regarding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Labor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Authority,  with expression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measures to be</a:t>
                      </a:r>
                      <a:r>
                        <a:rPr sz="1000" spc="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adopted.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2230" indent="-231775" algn="just">
                        <a:lnSpc>
                          <a:spcPct val="116500"/>
                        </a:lnSpc>
                        <a:spcBef>
                          <a:spcPts val="610"/>
                        </a:spcBef>
                        <a:buAutoNum type="arabicPeriod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Number and professional classification of the employees  affected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measures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contracts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reduction of working hours.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When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procedure affects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more than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work centre,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information must be  broken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down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by work centre and, where appropriate,  province and Autonomous Community. The following data  must be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included: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National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ID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card,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name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surname(s),  Social Security affiliation number, date of entry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into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company, professional group, speciality, category,  day/monthly salary and age.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4135" indent="-231775" algn="just">
                        <a:lnSpc>
                          <a:spcPct val="116500"/>
                        </a:lnSpc>
                        <a:spcBef>
                          <a:spcPts val="590"/>
                        </a:spcBef>
                        <a:buAutoNum type="arabicPeriod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Criteria taken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into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account for the designation of the  employees affected by the measures of suspension of  contracts or reduction of working</a:t>
                      </a:r>
                      <a:r>
                        <a:rPr sz="1000" spc="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hours.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4135" indent="-231775" algn="just">
                        <a:lnSpc>
                          <a:spcPct val="116599"/>
                        </a:lnSpc>
                        <a:spcBef>
                          <a:spcPts val="605"/>
                        </a:spcBef>
                        <a:buAutoNum type="arabicPeriod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Report on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effect of force majeure on the company's  activity. This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most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important document that must  establish a clear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link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between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measures taken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Government and their consequences on the company's  activity.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indent="-232410">
                        <a:lnSpc>
                          <a:spcPct val="100000"/>
                        </a:lnSpc>
                        <a:spcBef>
                          <a:spcPts val="795"/>
                        </a:spcBef>
                        <a:buAutoNum type="arabicPeriod"/>
                        <a:tabLst>
                          <a:tab pos="30035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Documentation accrediting the cause of force</a:t>
                      </a:r>
                      <a:r>
                        <a:rPr sz="1000" spc="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majeure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 marR="67310" indent="-304800" algn="just">
                        <a:lnSpc>
                          <a:spcPct val="115999"/>
                        </a:lnSpc>
                        <a:spcBef>
                          <a:spcPts val="475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Forms regarding the communication to the Labor  Authority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3500" indent="-304800" algn="just">
                        <a:lnSpc>
                          <a:spcPct val="116399"/>
                        </a:lnSpc>
                        <a:spcBef>
                          <a:spcPts val="610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Number and professional classification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employees affected by the measures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 contracts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reduction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working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hours. When the  procedure affects to more than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work centre,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this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information must be broken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down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work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centre and,  where appropriate, province and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Autonomous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Community. The following data must be included:  National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ID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card,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name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and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surname(s),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Social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Security  affiliation number,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date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entry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into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company,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professional group, speciality, category,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day/monthly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salary and age.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0960" indent="-304800" algn="just">
                        <a:lnSpc>
                          <a:spcPct val="116500"/>
                        </a:lnSpc>
                        <a:spcBef>
                          <a:spcPts val="605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Number and professional classification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usually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last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year. When</a:t>
                      </a:r>
                      <a:r>
                        <a:rPr sz="1000" spc="-204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procedure for suspending contracts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reducing the  working day affects more than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one work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centre,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this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information must be broken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down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work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centre and,  where appropriate, province and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Autonomous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Community.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0325" indent="-304800" algn="just">
                        <a:lnSpc>
                          <a:spcPct val="117000"/>
                        </a:lnSpc>
                        <a:spcBef>
                          <a:spcPts val="590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Specification and detail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measures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suspending  contracts or reducing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working</a:t>
                      </a:r>
                      <a:r>
                        <a:rPr sz="1000" spc="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51405"/>
              </p:ext>
            </p:extLst>
          </p:nvPr>
        </p:nvGraphicFramePr>
        <p:xfrm>
          <a:off x="624840" y="823214"/>
          <a:ext cx="9446259" cy="5641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3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81915" marR="7937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 &amp; articles 31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following of  Royal Decree 1483/2012 &amp; articles 22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to 28 of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Decree Law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OBJECTIVE CAUSES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44145" marR="138430" indent="-1270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ET + arts.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16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ff. of Royal Decree  1483/2012 &amp; arts.23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25 to 28 of Royal Decree-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Law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6. Copy of the communication addressed by</a:t>
                      </a:r>
                      <a:r>
                        <a:rPr sz="1000" spc="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company's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2865">
                        <a:lnSpc>
                          <a:spcPts val="14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management to the employees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their representatives at  the beginning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indent="-305435" algn="just">
                        <a:lnSpc>
                          <a:spcPts val="1160"/>
                        </a:lnSpc>
                        <a:buAutoNum type="arabicPeriod" startAt="5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Criteria</a:t>
                      </a:r>
                      <a:r>
                        <a:rPr sz="1000" spc="1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taken</a:t>
                      </a:r>
                      <a:r>
                        <a:rPr sz="1000" spc="1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into</a:t>
                      </a:r>
                      <a:r>
                        <a:rPr sz="1000" spc="1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account</a:t>
                      </a:r>
                      <a:r>
                        <a:rPr sz="1000" spc="1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r>
                        <a:rPr sz="1000" spc="1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1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designation</a:t>
                      </a:r>
                      <a:r>
                        <a:rPr sz="1000" spc="1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1000" spc="1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5405" algn="just">
                        <a:lnSpc>
                          <a:spcPts val="14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employees affected by the measures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 contracts or reduction of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working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day.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4135" indent="-304800" algn="just">
                        <a:lnSpc>
                          <a:spcPct val="116500"/>
                        </a:lnSpc>
                        <a:spcBef>
                          <a:spcPts val="52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 copy of the communication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addressed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the  employees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their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representatives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by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management 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company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its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intention to initiate the</a:t>
                      </a:r>
                      <a:r>
                        <a:rPr sz="1000" spc="-1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procedure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of contracts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reduction of working  hours.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3500" indent="-304800" algn="just">
                        <a:lnSpc>
                          <a:spcPct val="116300"/>
                        </a:lnSpc>
                        <a:spcBef>
                          <a:spcPts val="61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Copy of the communication addressed by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company's management to the employees 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their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representatives at the beginning of the consultation  period.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4769" indent="-304800" algn="just">
                        <a:lnSpc>
                          <a:spcPct val="115999"/>
                        </a:lnSpc>
                        <a:spcBef>
                          <a:spcPts val="615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Composition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negotiating committee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or,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where  appropriate, indication of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lack 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constitution of</a:t>
                      </a:r>
                      <a:r>
                        <a:rPr sz="1000" spc="-1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this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committee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within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legal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deadlines.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indent="-305435" algn="just">
                        <a:lnSpc>
                          <a:spcPct val="100000"/>
                        </a:lnSpc>
                        <a:spcBef>
                          <a:spcPts val="805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Explanatory report of the causes of the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indent="-305435" algn="just">
                        <a:lnSpc>
                          <a:spcPct val="100000"/>
                        </a:lnSpc>
                        <a:spcBef>
                          <a:spcPts val="79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Probative documentation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4769" indent="-304800" algn="just">
                        <a:lnSpc>
                          <a:spcPct val="115999"/>
                        </a:lnSpc>
                        <a:spcBef>
                          <a:spcPts val="61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Additional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documentation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according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causes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810">
                <a:tc>
                  <a:txBody>
                    <a:bodyPr/>
                    <a:lstStyle/>
                    <a:p>
                      <a:pPr marL="417830" marR="155575" indent="-258445">
                        <a:lnSpc>
                          <a:spcPct val="115999"/>
                        </a:lnSpc>
                        <a:spcBef>
                          <a:spcPts val="440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Main</a:t>
                      </a:r>
                      <a:r>
                        <a:rPr sz="1000" b="1" spc="-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practical  effects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9720" marR="63500" indent="-231775" algn="just">
                        <a:lnSpc>
                          <a:spcPct val="116300"/>
                        </a:lnSpc>
                        <a:spcBef>
                          <a:spcPts val="439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1.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addition to the corresponding salary savings derived  from the suspension/reduction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working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hours, the  approval of the ERTE will exempt companies from the  payment</a:t>
                      </a:r>
                      <a:r>
                        <a:rPr sz="1000" spc="1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1000" spc="1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social</a:t>
                      </a:r>
                      <a:r>
                        <a:rPr sz="1000" spc="1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security</a:t>
                      </a:r>
                      <a:r>
                        <a:rPr sz="1000" spc="1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contributions,</a:t>
                      </a:r>
                      <a:r>
                        <a:rPr sz="1000" spc="1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up</a:t>
                      </a:r>
                      <a:r>
                        <a:rPr sz="1000" spc="1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</a:t>
                      </a:r>
                      <a:r>
                        <a:rPr sz="1000" spc="1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100%</a:t>
                      </a:r>
                      <a:r>
                        <a:rPr sz="1000" spc="1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58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 marR="64135" indent="-304800" algn="just">
                        <a:lnSpc>
                          <a:spcPct val="116300"/>
                        </a:lnSpc>
                        <a:spcBef>
                          <a:spcPts val="439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1. Although the company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also obtains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corresponding  salary savings from the suspension/reduction of  working hours,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must assume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payment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corresponding social security contributions. In</a:t>
                      </a:r>
                      <a:r>
                        <a:rPr sz="1000" spc="2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other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558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37849"/>
              </p:ext>
            </p:extLst>
          </p:nvPr>
        </p:nvGraphicFramePr>
        <p:xfrm>
          <a:off x="627887" y="823214"/>
          <a:ext cx="9446259" cy="4100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3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81915" marR="7937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 &amp; articles 31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following of  Royal Decree 1483/2012 &amp; articles 22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to 28 of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Decree Law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OBJECTIVE CAUSES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144780" marR="138430" indent="-1270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ET + arts.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16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ff. of Royal Decree  1483/2012 &amp; arts.23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and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25 to 28 of Royal Decree-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Law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972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companies with less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than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50 employees,</a:t>
                      </a:r>
                      <a:r>
                        <a:rPr sz="1000" spc="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 75% for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those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algn="just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with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more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than 50</a:t>
                      </a:r>
                      <a:r>
                        <a:rPr sz="1000" spc="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employees.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9720" marR="61594" indent="-231775" algn="just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2. The affected employee will have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right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receive  unemployment benefit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during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term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(70%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the regulatory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base</a:t>
                      </a:r>
                      <a:r>
                        <a:rPr sz="975" baseline="29914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,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depending on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maximum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and  minimum amounts according to the IPREM (</a:t>
                      </a:r>
                      <a:r>
                        <a:rPr sz="1000" i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Spanish  Indicator on the Personal income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) and family charges),  although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 minimum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contribution period will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required,  nor will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time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consumed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taken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into account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purposes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maximum benefit period. The maximum  period for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submitting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application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benefit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also  excluded.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words, 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exemption from social security</a:t>
                      </a:r>
                      <a:r>
                        <a:rPr sz="1000" spc="1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contributions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algn="just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provided for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this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type of</a:t>
                      </a:r>
                      <a:r>
                        <a:rPr sz="1000" spc="-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marR="61594" indent="-304800" algn="just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2. The affected employee will be entitled to receive  unemployment benefit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during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term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  (70% of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regulatory base, based on maximum and  minimum amounts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according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the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IPREM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(</a:t>
                      </a:r>
                      <a:r>
                        <a:rPr sz="1000" i="1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Spanish  </a:t>
                      </a:r>
                      <a:r>
                        <a:rPr sz="1000" i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Indicator on the Personal income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) and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family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charges),  although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minimum contribution period will be  required,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will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time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consumed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taken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into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account for the purposes of the maximum benefit  period. The maximum period for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submitting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an  application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benefit is also</a:t>
                      </a:r>
                      <a:r>
                        <a:rPr sz="1000" spc="-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excluded.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933">
                <a:tc>
                  <a:txBody>
                    <a:bodyPr/>
                    <a:lstStyle/>
                    <a:p>
                      <a:pPr marL="199390" marR="193040" indent="288290">
                        <a:lnSpc>
                          <a:spcPct val="115999"/>
                        </a:lnSpc>
                        <a:spcBef>
                          <a:spcPts val="440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Final  </a:t>
                      </a:r>
                      <a:r>
                        <a:rPr sz="1000" b="1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ob</a:t>
                      </a: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000" b="1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000" b="1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000" b="1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ti</a:t>
                      </a:r>
                      <a:r>
                        <a:rPr sz="1000" b="1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99720" marR="68580" indent="-231775" algn="just">
                        <a:lnSpc>
                          <a:spcPct val="116300"/>
                        </a:lnSpc>
                        <a:spcBef>
                          <a:spcPts val="434"/>
                        </a:spcBef>
                        <a:buFont typeface="Symbol"/>
                        <a:buChar char=""/>
                        <a:tabLst>
                          <a:tab pos="300355" algn="l"/>
                        </a:tabLst>
                      </a:pP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short, an ERTE based on force majeure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is, in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principle, carried out over a shorter period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time and, furthermore,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if it  is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authorised,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represents a saving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the company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terms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of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social contributions, although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order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to prosper,  the relationship between the situation of force majeure and the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impact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on the company's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activity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must be sufficiently  justified.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30936" y="6220714"/>
            <a:ext cx="1829435" cy="9525"/>
          </a:xfrm>
          <a:custGeom>
            <a:avLst/>
            <a:gdLst/>
            <a:ahLst/>
            <a:cxnLst/>
            <a:rect l="l" t="t" r="r" b="b"/>
            <a:pathLst>
              <a:path w="1829435" h="9525">
                <a:moveTo>
                  <a:pt x="1829054" y="0"/>
                </a:moveTo>
                <a:lnTo>
                  <a:pt x="0" y="0"/>
                </a:lnTo>
                <a:lnTo>
                  <a:pt x="0" y="9143"/>
                </a:lnTo>
                <a:lnTo>
                  <a:pt x="1829054" y="9143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8236" y="6282639"/>
            <a:ext cx="7429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Verdana"/>
                <a:cs typeface="Verdana"/>
              </a:rPr>
              <a:t>1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68120" y="6282639"/>
            <a:ext cx="902398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spc="-5" dirty="0">
                <a:latin typeface="Verdana"/>
                <a:cs typeface="Verdana"/>
              </a:rPr>
              <a:t>The regulatory </a:t>
            </a:r>
            <a:r>
              <a:rPr sz="900" dirty="0">
                <a:latin typeface="Verdana"/>
                <a:cs typeface="Verdana"/>
              </a:rPr>
              <a:t>base is </a:t>
            </a:r>
            <a:r>
              <a:rPr sz="900" spc="-5" dirty="0">
                <a:latin typeface="Verdana"/>
                <a:cs typeface="Verdana"/>
              </a:rPr>
              <a:t>the average </a:t>
            </a:r>
            <a:r>
              <a:rPr sz="900" dirty="0">
                <a:latin typeface="Verdana"/>
                <a:cs typeface="Verdana"/>
              </a:rPr>
              <a:t>of </a:t>
            </a:r>
            <a:r>
              <a:rPr sz="900" spc="-5" dirty="0">
                <a:latin typeface="Verdana"/>
                <a:cs typeface="Verdana"/>
              </a:rPr>
              <a:t>the unemployment contribution </a:t>
            </a:r>
            <a:r>
              <a:rPr sz="900" dirty="0">
                <a:latin typeface="Verdana"/>
                <a:cs typeface="Verdana"/>
              </a:rPr>
              <a:t>bases </a:t>
            </a:r>
            <a:r>
              <a:rPr sz="900" spc="-5" dirty="0">
                <a:latin typeface="Verdana"/>
                <a:cs typeface="Verdana"/>
              </a:rPr>
              <a:t>for the </a:t>
            </a:r>
            <a:r>
              <a:rPr sz="900" dirty="0">
                <a:latin typeface="Verdana"/>
                <a:cs typeface="Verdana"/>
              </a:rPr>
              <a:t>last 180 </a:t>
            </a:r>
            <a:r>
              <a:rPr sz="900" spc="-5" dirty="0">
                <a:latin typeface="Verdana"/>
                <a:cs typeface="Verdana"/>
              </a:rPr>
              <a:t>days preceding the legal unemployment situation </a:t>
            </a:r>
            <a:r>
              <a:rPr sz="900" dirty="0">
                <a:latin typeface="Verdana"/>
                <a:cs typeface="Verdana"/>
              </a:rPr>
              <a:t>or </a:t>
            </a:r>
            <a:r>
              <a:rPr sz="900" spc="-5" dirty="0">
                <a:latin typeface="Verdana"/>
                <a:cs typeface="Verdana"/>
              </a:rPr>
              <a:t>the time  when the obligation </a:t>
            </a:r>
            <a:r>
              <a:rPr sz="900" dirty="0">
                <a:latin typeface="Verdana"/>
                <a:cs typeface="Verdana"/>
              </a:rPr>
              <a:t>to </a:t>
            </a:r>
            <a:r>
              <a:rPr sz="900" spc="-5" dirty="0">
                <a:latin typeface="Verdana"/>
                <a:cs typeface="Verdana"/>
              </a:rPr>
              <a:t>contribute</a:t>
            </a:r>
            <a:r>
              <a:rPr sz="900" spc="-20" dirty="0">
                <a:latin typeface="Verdana"/>
                <a:cs typeface="Verdana"/>
              </a:rPr>
              <a:t> </a:t>
            </a:r>
            <a:r>
              <a:rPr sz="900" spc="-5" dirty="0">
                <a:latin typeface="Verdana"/>
                <a:cs typeface="Verdana"/>
              </a:rPr>
              <a:t>ended.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2714625"/>
            <a:ext cx="3446415" cy="18512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1710</Words>
  <Application>Microsoft Office PowerPoint</Application>
  <PresentationFormat>Personalizado</PresentationFormat>
  <Paragraphs>92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Symbol</vt:lpstr>
      <vt:lpstr>Times New Roman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Maria Mesa</dc:creator>
  <cp:lastModifiedBy>Lubomir Pompl</cp:lastModifiedBy>
  <cp:revision>4</cp:revision>
  <dcterms:created xsi:type="dcterms:W3CDTF">2020-03-19T10:28:51Z</dcterms:created>
  <dcterms:modified xsi:type="dcterms:W3CDTF">2020-03-19T13:51:20Z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2020-03-19T00:00:00Z</vt:filetime>
  </property>
</Properties>
</file>